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6" r:id="rId5"/>
    <p:sldId id="267" r:id="rId6"/>
    <p:sldId id="268" r:id="rId7"/>
    <p:sldId id="269" r:id="rId8"/>
    <p:sldId id="257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78" r:id="rId19"/>
    <p:sldId id="279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weathermap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enKouao/MMM-Face-Recognition-SMAI" TargetMode="External"/><Relationship Id="rId2" Type="http://schemas.openxmlformats.org/officeDocument/2006/relationships/hyperlink" Target="https://www.youtube.com/redirect?event=video_description&amp;redir_token=QUFFLUhqbmg3VHFyMnlmX0hRWl9aWWFnRXd0dXJwbFpCUXxBQ3Jtc0tsWlFNNVJCWmRRTHNpMER2ZE9rekpnb3piMVlqcml2TWdnQUQ5cXhiT3MxVHp4TkhpV043NXJXODM5dVdQTEMzUjEzZFpDZEtySDBaWUFzZUFISjNoS3FUekRlNHRKQXNiazNEaUpjQ25zdUdWTU1ZNA&amp;q=https%3A%2F%2Faqicn.org%2Fsearch&amp;v=qQZLLE6Cl4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ngleboardbytes.com/1600/turn-any-speaker-bluetooth-enabled-using-raspberry-pi.htm" TargetMode="External"/><Relationship Id="rId4" Type="http://schemas.openxmlformats.org/officeDocument/2006/relationships/hyperlink" Target="https://github.com/fewieden/MMM-voic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022" y="3923008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SMARTER MIRROR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6040" y="4956070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ISM </a:t>
            </a:r>
            <a:r>
              <a:rPr lang="ko-KR" altLang="en-US" sz="1800" dirty="0">
                <a:solidFill>
                  <a:srgbClr val="FFFFFF"/>
                </a:solidFill>
              </a:rPr>
              <a:t>조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CB01A87-CCE1-45CE-B6FA-CD30D42840BB}"/>
              </a:ext>
            </a:extLst>
          </p:cNvPr>
          <p:cNvSpPr txBox="1">
            <a:spLocks/>
          </p:cNvSpPr>
          <p:nvPr/>
        </p:nvSpPr>
        <p:spPr>
          <a:xfrm>
            <a:off x="9619825" y="5429454"/>
            <a:ext cx="2468100" cy="114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2018261060</a:t>
            </a:r>
            <a:r>
              <a:rPr lang="ko-KR" altLang="en-US" sz="1600" dirty="0">
                <a:solidFill>
                  <a:srgbClr val="FFFFFF"/>
                </a:solidFill>
              </a:rPr>
              <a:t>박수종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2018261069 </a:t>
            </a:r>
            <a:r>
              <a:rPr lang="ko-KR" altLang="en-US" sz="1600" dirty="0">
                <a:solidFill>
                  <a:srgbClr val="FFFFFF"/>
                </a:solidFill>
              </a:rPr>
              <a:t>윤준철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2020261065 </a:t>
            </a:r>
            <a:r>
              <a:rPr lang="ko-KR" altLang="en-US" sz="1600" dirty="0">
                <a:solidFill>
                  <a:srgbClr val="FFFFFF"/>
                </a:solidFill>
              </a:rPr>
              <a:t>정승우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CAB45E2-94FF-4E94-A068-E70D08E5F16E}"/>
              </a:ext>
            </a:extLst>
          </p:cNvPr>
          <p:cNvSpPr txBox="1">
            <a:spLocks/>
          </p:cNvSpPr>
          <p:nvPr/>
        </p:nvSpPr>
        <p:spPr>
          <a:xfrm>
            <a:off x="7606078" y="5429454"/>
            <a:ext cx="2468100" cy="114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2018261014</a:t>
            </a:r>
            <a:r>
              <a:rPr lang="ko-KR" altLang="en-US" sz="1600" dirty="0">
                <a:solidFill>
                  <a:srgbClr val="FFFFFF"/>
                </a:solidFill>
              </a:rPr>
              <a:t>김수호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2018261052 </a:t>
            </a:r>
            <a:r>
              <a:rPr lang="ko-KR" altLang="en-US" sz="1600" dirty="0">
                <a:solidFill>
                  <a:srgbClr val="FFFFFF"/>
                </a:solidFill>
              </a:rPr>
              <a:t>문성원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altLang="ko-KR" sz="1600" dirty="0">
                <a:solidFill>
                  <a:srgbClr val="FFFFFF"/>
                </a:solidFill>
              </a:rPr>
              <a:t>2017261017 </a:t>
            </a:r>
            <a:r>
              <a:rPr lang="ko-KR" altLang="en-US" sz="1600" dirty="0">
                <a:solidFill>
                  <a:srgbClr val="FFFFFF"/>
                </a:solidFill>
              </a:rPr>
              <a:t>박정우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algn="r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6EA15-3956-4718-9B2A-606B032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하드웨어 및 외관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4D7CF-9510-4ABD-B997-7214E0A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2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63346-46CD-45F4-81EC-095FE9C4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3" y="1930945"/>
            <a:ext cx="0" cy="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9F66A-B8C1-43E8-AE02-0B9851B8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60" y="1366469"/>
            <a:ext cx="0" cy="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CE3EE-6793-4BB5-A640-2930D516B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37" y="1616497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830C1-6FFA-4A27-AD72-7519FD632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34" y="1066600"/>
            <a:ext cx="2398328" cy="263285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10E28F8-28F2-4AC4-902D-FA13A400EE2D}"/>
              </a:ext>
            </a:extLst>
          </p:cNvPr>
          <p:cNvSpPr txBox="1">
            <a:spLocks/>
          </p:cNvSpPr>
          <p:nvPr/>
        </p:nvSpPr>
        <p:spPr>
          <a:xfrm>
            <a:off x="1094683" y="3699452"/>
            <a:ext cx="2376707" cy="468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라즈베리 파이</a:t>
            </a:r>
            <a:r>
              <a:rPr lang="en-US" altLang="ko-KR" sz="2400" dirty="0"/>
              <a:t>4</a:t>
            </a:r>
            <a:endParaRPr lang="ko-KR" altLang="en-US" sz="2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22BE40-84A7-4076-B4B1-55C71083055A}"/>
              </a:ext>
            </a:extLst>
          </p:cNvPr>
          <p:cNvSpPr txBox="1">
            <a:spLocks/>
          </p:cNvSpPr>
          <p:nvPr/>
        </p:nvSpPr>
        <p:spPr>
          <a:xfrm>
            <a:off x="4409665" y="3699452"/>
            <a:ext cx="1776171" cy="468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스마트 미러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622B74-DA23-4D00-8D88-39D4493AD193}"/>
              </a:ext>
            </a:extLst>
          </p:cNvPr>
          <p:cNvGrpSpPr/>
          <p:nvPr/>
        </p:nvGrpSpPr>
        <p:grpSpPr>
          <a:xfrm>
            <a:off x="3823970" y="1066600"/>
            <a:ext cx="3216969" cy="2632853"/>
            <a:chOff x="5145949" y="857761"/>
            <a:chExt cx="4305559" cy="4432041"/>
          </a:xfrm>
        </p:grpSpPr>
        <p:sp>
          <p:nvSpPr>
            <p:cNvPr id="30" name="Flowchart: Manual Operation 29">
              <a:extLst>
                <a:ext uri="{FF2B5EF4-FFF2-40B4-BE49-F238E27FC236}">
                  <a16:creationId xmlns:a16="http://schemas.microsoft.com/office/drawing/2014/main" id="{C2288E76-4E72-4E19-90BA-42B2A7736807}"/>
                </a:ext>
              </a:extLst>
            </p:cNvPr>
            <p:cNvSpPr/>
            <p:nvPr/>
          </p:nvSpPr>
          <p:spPr>
            <a:xfrm rot="5400000">
              <a:off x="6396450" y="2234744"/>
              <a:ext cx="4432041" cy="1678075"/>
            </a:xfrm>
            <a:prstGeom prst="flowChartManualOperati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Flowchart: Manual Operation 10">
              <a:extLst>
                <a:ext uri="{FF2B5EF4-FFF2-40B4-BE49-F238E27FC236}">
                  <a16:creationId xmlns:a16="http://schemas.microsoft.com/office/drawing/2014/main" id="{16ABDA1F-2E9F-49D2-9B08-1B0104053032}"/>
                </a:ext>
              </a:extLst>
            </p:cNvPr>
            <p:cNvSpPr/>
            <p:nvPr/>
          </p:nvSpPr>
          <p:spPr>
            <a:xfrm rot="16200000">
              <a:off x="4760100" y="2368117"/>
              <a:ext cx="2449773" cy="1678075"/>
            </a:xfrm>
            <a:prstGeom prst="flowChartManualOperatio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6020D3-71E9-4DAB-B7DC-65854F1C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883" y="1679577"/>
              <a:ext cx="3055157" cy="3055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BB33F2-EC1B-40B7-B1BE-5F2FF7CDA3AE}"/>
              </a:ext>
            </a:extLst>
          </p:cNvPr>
          <p:cNvSpPr txBox="1"/>
          <p:nvPr/>
        </p:nvSpPr>
        <p:spPr>
          <a:xfrm>
            <a:off x="8330910" y="91894"/>
            <a:ext cx="371693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액자 틀 및 유리</a:t>
            </a:r>
            <a:endParaRPr lang="en-US" altLang="ko-KR" sz="2000" b="1" dirty="0"/>
          </a:p>
          <a:p>
            <a:r>
              <a:rPr lang="en-US" altLang="ko-KR" sz="2000" b="1" dirty="0"/>
              <a:t> - 23</a:t>
            </a:r>
            <a:r>
              <a:rPr lang="ko-KR" altLang="en-US" sz="2000" b="1" dirty="0"/>
              <a:t>인치 </a:t>
            </a:r>
            <a:r>
              <a:rPr lang="en-US" altLang="ko-KR" sz="2000" b="1" dirty="0"/>
              <a:t>SG </a:t>
            </a:r>
            <a:r>
              <a:rPr lang="ko-KR" altLang="en-US" sz="2000" b="1" dirty="0"/>
              <a:t>디스플레이</a:t>
            </a:r>
            <a:endParaRPr lang="en-US" altLang="ko-KR" sz="2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미러 필름</a:t>
            </a:r>
            <a:endParaRPr lang="en-US" altLang="ko-KR" sz="2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아크릴집</a:t>
            </a:r>
            <a:endParaRPr lang="en-US" altLang="ko-KR" sz="2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절연 테이프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2.</a:t>
            </a:r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라즈베리 파이</a:t>
            </a:r>
            <a:r>
              <a:rPr lang="en-US" altLang="ko-KR" sz="2000" b="1" dirty="0"/>
              <a:t>4(8GB)</a:t>
            </a:r>
          </a:p>
          <a:p>
            <a:r>
              <a:rPr lang="en-US" altLang="ko-KR" sz="2000" b="1" dirty="0"/>
              <a:t>  - Micro HDMI </a:t>
            </a:r>
            <a:r>
              <a:rPr lang="ko-KR" altLang="en-US" sz="2000" b="1" dirty="0"/>
              <a:t>케이블</a:t>
            </a:r>
            <a:endParaRPr lang="en-US" altLang="ko-KR" sz="2000" b="1" dirty="0"/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라즈베리 파이 카메라</a:t>
            </a:r>
            <a:endParaRPr lang="en-US" altLang="ko-KR" sz="2000" b="1" dirty="0"/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블루투스 스피커</a:t>
            </a:r>
            <a:endParaRPr lang="en-US" altLang="ko-KR" sz="2000" b="1" dirty="0"/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마이크</a:t>
            </a:r>
            <a:endParaRPr lang="en-US" altLang="ko-KR" sz="2000" b="1" dirty="0"/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구리 방열판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3.  </a:t>
            </a:r>
          </a:p>
          <a:p>
            <a:r>
              <a:rPr lang="en-US" altLang="ko-KR" sz="2000" b="1" dirty="0"/>
              <a:t>  - 5V 3A C</a:t>
            </a:r>
            <a:r>
              <a:rPr lang="ko-KR" altLang="en-US" sz="2000" b="1" dirty="0"/>
              <a:t>타입 어댑터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4.</a:t>
            </a:r>
          </a:p>
          <a:p>
            <a:r>
              <a:rPr lang="en-US" altLang="ko-KR" sz="2000" b="1" dirty="0"/>
              <a:t>  - Micro SD 32GB</a:t>
            </a:r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구리 방열판</a:t>
            </a:r>
            <a:endParaRPr lang="en-US" altLang="ko-KR" sz="2000" b="1" dirty="0"/>
          </a:p>
          <a:p>
            <a:r>
              <a:rPr lang="en-US" altLang="ko-KR" sz="2000" b="1" dirty="0"/>
              <a:t>  - </a:t>
            </a:r>
            <a:r>
              <a:rPr lang="ko-KR" altLang="en-US" sz="2000" b="1" dirty="0"/>
              <a:t>투명 케이스</a:t>
            </a:r>
            <a:endParaRPr lang="en-US" altLang="ko-KR" sz="2000" b="1" dirty="0"/>
          </a:p>
        </p:txBody>
      </p:sp>
      <p:pic>
        <p:nvPicPr>
          <p:cNvPr id="1026" name="Picture 2" descr="라즈베리파이 카메라에 대한 이미지 결과">
            <a:extLst>
              <a:ext uri="{FF2B5EF4-FFF2-40B4-BE49-F238E27FC236}">
                <a16:creationId xmlns:a16="http://schemas.microsoft.com/office/drawing/2014/main" id="{71DF91AC-EBA3-4C51-A347-E4FB98AD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60" y="4167673"/>
            <a:ext cx="237670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상품사진">
            <a:extLst>
              <a:ext uri="{FF2B5EF4-FFF2-40B4-BE49-F238E27FC236}">
                <a16:creationId xmlns:a16="http://schemas.microsoft.com/office/drawing/2014/main" id="{C666874B-CD6D-4C06-86F3-2BB5343B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07" y="4167673"/>
            <a:ext cx="1776170" cy="187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0A7A1CD-5CBA-4127-8F32-746852550FD1}"/>
              </a:ext>
            </a:extLst>
          </p:cNvPr>
          <p:cNvSpPr txBox="1">
            <a:spLocks/>
          </p:cNvSpPr>
          <p:nvPr/>
        </p:nvSpPr>
        <p:spPr>
          <a:xfrm>
            <a:off x="896080" y="6057763"/>
            <a:ext cx="2652314" cy="468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라즈베리 파이 카메라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539A6EA-1AB5-4527-92BB-0C334A2EFAC9}"/>
              </a:ext>
            </a:extLst>
          </p:cNvPr>
          <p:cNvSpPr txBox="1">
            <a:spLocks/>
          </p:cNvSpPr>
          <p:nvPr/>
        </p:nvSpPr>
        <p:spPr>
          <a:xfrm>
            <a:off x="3374262" y="6081190"/>
            <a:ext cx="2376707" cy="468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블루투스 스피커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3AA43-ACB3-4505-9367-576370EA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9393" y="4167673"/>
            <a:ext cx="2155328" cy="189181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CC3F0BB-0E7C-461D-98D3-E8EDDCFC340A}"/>
              </a:ext>
            </a:extLst>
          </p:cNvPr>
          <p:cNvSpPr txBox="1">
            <a:spLocks/>
          </p:cNvSpPr>
          <p:nvPr/>
        </p:nvSpPr>
        <p:spPr>
          <a:xfrm>
            <a:off x="6180207" y="6084528"/>
            <a:ext cx="1361593" cy="4682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/>
              <a:t>마이크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017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6EA15-3956-4718-9B2A-606B032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3-2. </a:t>
            </a:r>
            <a:r>
              <a:rPr lang="ko-KR" altLang="en-US" dirty="0"/>
              <a:t>소프트웨어 구성도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4D7CF-9510-4ABD-B997-7214E0A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2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63346-46CD-45F4-81EC-095FE9C4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3" y="1930945"/>
            <a:ext cx="0" cy="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9F66A-B8C1-43E8-AE02-0B9851B8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60" y="1366469"/>
            <a:ext cx="0" cy="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CE3EE-6793-4BB5-A640-2930D516B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37" y="1616497"/>
            <a:ext cx="0" cy="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08E749-7AD0-45B4-BBF0-79FF77D84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899409"/>
            <a:ext cx="10038967" cy="5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현재 진행상황</a:t>
            </a:r>
          </a:p>
        </p:txBody>
      </p:sp>
    </p:spTree>
    <p:extLst>
      <p:ext uri="{BB962C8B-B14F-4D97-AF65-F5344CB8AC3E}">
        <p14:creationId xmlns:p14="http://schemas.microsoft.com/office/powerpoint/2010/main" val="328955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6EA15-3956-4718-9B2A-606B032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현재 진행상황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4D7CF-9510-4ABD-B997-7214E0A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2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63346-46CD-45F4-81EC-095FE9C4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3" y="1930945"/>
            <a:ext cx="0" cy="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9F66A-B8C1-43E8-AE02-0B9851B8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60" y="1366469"/>
            <a:ext cx="0" cy="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CE3EE-6793-4BB5-A640-2930D516B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37" y="1616497"/>
            <a:ext cx="0" cy="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4A9E24-7BF8-451F-8EB3-61CA9FAC4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■ 날짜 및 일정 표시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500" dirty="0"/>
              <a:t>● </a:t>
            </a:r>
            <a:r>
              <a:rPr lang="en-US" altLang="ko-KR" sz="1700" dirty="0">
                <a:hlinkClick r:id="rId6"/>
              </a:rPr>
              <a:t>https://openweathermap.org/</a:t>
            </a:r>
            <a:r>
              <a:rPr lang="en-US" altLang="ko-KR" sz="1700" dirty="0"/>
              <a:t> </a:t>
            </a:r>
            <a:r>
              <a:rPr lang="ko-KR" altLang="en-US" sz="1700" dirty="0"/>
              <a:t>에서 로컬 </a:t>
            </a:r>
            <a:r>
              <a:rPr lang="en-US" altLang="ko-KR" sz="1700" dirty="0"/>
              <a:t>ID </a:t>
            </a:r>
            <a:r>
              <a:rPr lang="ko-KR" altLang="en-US" sz="1700" dirty="0"/>
              <a:t>및 날씨 </a:t>
            </a:r>
            <a:r>
              <a:rPr lang="en-US" altLang="ko-KR" sz="1700" dirty="0"/>
              <a:t>API</a:t>
            </a:r>
            <a:r>
              <a:rPr lang="ko-KR" altLang="en-US" sz="1700" dirty="0"/>
              <a:t>를 받아 날씨 모듈 설정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■ 구글 캘린더 연동 및 사용자 맞춤형 뉴스 제작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600" dirty="0"/>
              <a:t>● 구글 캘린더에 접속하여 라즈베리파이와 모바일 애플리케이션인 캘린더와 연동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1237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6EA15-3956-4718-9B2A-606B032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현재 진행상황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4D7CF-9510-4ABD-B997-7214E0A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2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63346-46CD-45F4-81EC-095FE9C4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3" y="1930945"/>
            <a:ext cx="0" cy="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9F66A-B8C1-43E8-AE02-0B9851B8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60" y="1366469"/>
            <a:ext cx="0" cy="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CE3EE-6793-4BB5-A640-2930D516B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37" y="1616497"/>
            <a:ext cx="0" cy="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49DEBA1-D0D7-488F-B61E-F7C17A831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74085" y="906463"/>
            <a:ext cx="8690994" cy="5818187"/>
          </a:xfrm>
        </p:spPr>
      </p:pic>
    </p:spTree>
    <p:extLst>
      <p:ext uri="{BB962C8B-B14F-4D97-AF65-F5344CB8AC3E}">
        <p14:creationId xmlns:p14="http://schemas.microsoft.com/office/powerpoint/2010/main" val="37228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5. </a:t>
            </a:r>
            <a:r>
              <a:rPr lang="ko-KR" altLang="en-US" dirty="0"/>
              <a:t>앞으로 남아 있는 것</a:t>
            </a:r>
          </a:p>
        </p:txBody>
      </p:sp>
    </p:spTree>
    <p:extLst>
      <p:ext uri="{BB962C8B-B14F-4D97-AF65-F5344CB8AC3E}">
        <p14:creationId xmlns:p14="http://schemas.microsoft.com/office/powerpoint/2010/main" val="55689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61C8-E83D-41B4-8E0D-B09260FE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앞으로 남아 있는 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8304-5F68-45AA-8612-2008DB98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■ 미세먼지 모듈 연동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500" dirty="0"/>
              <a:t>● </a:t>
            </a:r>
            <a:r>
              <a:rPr lang="en-US" altLang="ko-KR" dirty="0">
                <a:hlinkClick r:id="rId2"/>
              </a:rPr>
              <a:t>https://aqicn.org/search</a:t>
            </a:r>
            <a:r>
              <a:rPr lang="ko-KR" altLang="en-US" dirty="0"/>
              <a:t> 을 통해 살고 있는 도시의 </a:t>
            </a:r>
            <a:r>
              <a:rPr lang="en-US" altLang="ko-KR" dirty="0" err="1"/>
              <a:t>url</a:t>
            </a:r>
            <a:r>
              <a:rPr lang="ko-KR" altLang="en-US" dirty="0"/>
              <a:t>을 받아 미세먼지 모듈 설치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■ 구글 어시스턴트 연동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600" dirty="0"/>
              <a:t>● 구글 어시스턴트 모듈을 설치하여 스마트 미러 사용자의 음성을 인식하여 해당 정보를 찾아올 수 있도록 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800" dirty="0"/>
              <a:t>■ 안면 인식 기술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600" dirty="0"/>
              <a:t>● </a:t>
            </a:r>
            <a:r>
              <a:rPr lang="en-US" altLang="ko-KR" sz="1600" dirty="0">
                <a:hlinkClick r:id="rId3"/>
              </a:rPr>
              <a:t>https://github.com/EbenKouao/MMM-Face-Recognition-SMAI </a:t>
            </a:r>
            <a:r>
              <a:rPr lang="ko-KR" altLang="en-US" sz="1600" dirty="0"/>
              <a:t>을 통해 안면 </a:t>
            </a:r>
            <a:r>
              <a:rPr lang="en-US" altLang="ko-KR" sz="1600" dirty="0"/>
              <a:t>faceID</a:t>
            </a:r>
            <a:r>
              <a:rPr lang="ko-KR" altLang="en-US" sz="1600" dirty="0"/>
              <a:t>를  </a:t>
            </a:r>
            <a:r>
              <a:rPr lang="en-US" altLang="ko-KR" sz="1600" dirty="0"/>
              <a:t>smartBuilds.io</a:t>
            </a:r>
            <a:r>
              <a:rPr lang="ko-KR" altLang="en-US" sz="1600" dirty="0"/>
              <a:t>를 하여 스마트</a:t>
            </a:r>
            <a:r>
              <a:rPr lang="en-US" altLang="ko-KR" sz="1600" dirty="0"/>
              <a:t>   </a:t>
            </a:r>
          </a:p>
          <a:p>
            <a:pPr marL="0" indent="0">
              <a:buNone/>
            </a:pPr>
            <a:r>
              <a:rPr lang="ko-KR" altLang="en-US" sz="1600" dirty="0"/>
              <a:t>       미러 프로젝트를 위한 모듈 설치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800" dirty="0"/>
              <a:t>■ 음성 인식 기술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600" dirty="0"/>
              <a:t>● </a:t>
            </a:r>
            <a:r>
              <a:rPr lang="en-US" altLang="ko-KR" sz="1600" dirty="0">
                <a:hlinkClick r:id="rId4"/>
              </a:rPr>
              <a:t>https://github.com/fewieden/MMM-voice </a:t>
            </a:r>
            <a:r>
              <a:rPr lang="ko-KR" altLang="en-US" sz="1600" dirty="0"/>
              <a:t>를 통해 음성 인식 모듈 설치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800" dirty="0"/>
              <a:t>■ 블루투스 스피커 연결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600" dirty="0"/>
              <a:t>● </a:t>
            </a:r>
            <a:r>
              <a:rPr lang="en-US" altLang="ko-KR" sz="1600" dirty="0">
                <a:hlinkClick r:id="rId5"/>
              </a:rPr>
              <a:t>https://singleboardbytes.com/1600/turn-any-speaker-bluetooth-enabled-using-raspberry-pi.htm</a:t>
            </a:r>
            <a:r>
              <a:rPr lang="ko-KR" altLang="en-US" sz="1600" dirty="0"/>
              <a:t>을 참조하여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라즈베리 파이를 사용하여 스피커의 블루투스를 활성화하기 위한 방법 사용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     </a:t>
            </a:r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2519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6. </a:t>
            </a:r>
            <a:r>
              <a:rPr lang="ko-KR" altLang="en-US" dirty="0"/>
              <a:t>부족했던 점</a:t>
            </a:r>
          </a:p>
        </p:txBody>
      </p:sp>
    </p:spTree>
    <p:extLst>
      <p:ext uri="{BB962C8B-B14F-4D97-AF65-F5344CB8AC3E}">
        <p14:creationId xmlns:p14="http://schemas.microsoft.com/office/powerpoint/2010/main" val="187213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61C8-E83D-41B4-8E0D-B09260FE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부족했던 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8304-5F68-45AA-8612-2008DB98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■ 폰트를 바꿀 시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- </a:t>
            </a:r>
            <a:r>
              <a:rPr lang="ko-KR" altLang="en-US" sz="1800" dirty="0"/>
              <a:t>폰트 색 및 글씨체를 변경하기 위하여 </a:t>
            </a:r>
            <a:r>
              <a:rPr lang="en-US" altLang="ko-KR" sz="1800" dirty="0"/>
              <a:t>Magic Mirror </a:t>
            </a:r>
            <a:r>
              <a:rPr lang="ko-KR" altLang="en-US" sz="1800" dirty="0"/>
              <a:t>파일 속에 내장되어 있는 </a:t>
            </a:r>
            <a:r>
              <a:rPr lang="en-US" altLang="ko-KR" sz="1800" dirty="0"/>
              <a:t>main.css </a:t>
            </a:r>
            <a:r>
              <a:rPr lang="ko-KR" altLang="en-US" sz="1800" dirty="0"/>
              <a:t>및 </a:t>
            </a:r>
            <a:r>
              <a:rPr lang="en-US" altLang="ko-KR" sz="1800" dirty="0"/>
              <a:t>custom.css</a:t>
            </a:r>
            <a:r>
              <a:rPr lang="ko-KR" altLang="en-US" sz="1800" dirty="0"/>
              <a:t>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열어 변경하려고 했으나 디폴트값으로 그대로 유지되어 있었으나</a:t>
            </a:r>
            <a:r>
              <a:rPr lang="en-US" altLang="ko-KR" sz="1800" dirty="0"/>
              <a:t>, </a:t>
            </a:r>
            <a:r>
              <a:rPr lang="ko-KR" altLang="en-US" sz="1800" dirty="0"/>
              <a:t>바꿀 수 있는 방법은 </a:t>
            </a:r>
            <a:r>
              <a:rPr lang="en-US" altLang="ko-KR" sz="1800" dirty="0" err="1"/>
              <a:t>js</a:t>
            </a:r>
            <a:r>
              <a:rPr lang="ko-KR" altLang="en-US" sz="1800" dirty="0"/>
              <a:t> 파일에서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ko-KR" altLang="en-US" sz="1800" dirty="0"/>
              <a:t> 값을 변경하면 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■ </a:t>
            </a:r>
            <a:r>
              <a:rPr lang="en-US" altLang="ko-KR" sz="1800" dirty="0"/>
              <a:t>html </a:t>
            </a:r>
            <a:r>
              <a:rPr lang="ko-KR" altLang="en-US" sz="1800" dirty="0"/>
              <a:t>스크립트 언어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- </a:t>
            </a:r>
            <a:r>
              <a:rPr lang="ko-KR" altLang="en-US" sz="1800" dirty="0"/>
              <a:t>뉴스 기사의 제목에 </a:t>
            </a:r>
            <a:r>
              <a:rPr lang="en-US" altLang="ko-KR" sz="1800" dirty="0"/>
              <a:t>html</a:t>
            </a:r>
            <a:r>
              <a:rPr lang="ko-KR" altLang="en-US" sz="1800" dirty="0"/>
              <a:t>언어가 뜨지 않도록 하기 </a:t>
            </a:r>
            <a:r>
              <a:rPr lang="en-US" altLang="ko-KR" sz="1800" dirty="0"/>
              <a:t>title</a:t>
            </a:r>
            <a:r>
              <a:rPr lang="ko-KR" altLang="en-US" sz="1800" dirty="0"/>
              <a:t>안에 있는 코딩을  수정하여 스크립트 언어를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ko-KR" altLang="en-US" sz="1800" dirty="0"/>
              <a:t>지우려고 했지만  수정이 되지 않았고 현재 보완을 위해 연구 중이다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677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64D3-B243-48AD-9508-19D896AF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771211"/>
          </a:xfrm>
        </p:spPr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34539-9519-4C70-BA89-3DEFB78A7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767898"/>
            <a:ext cx="3855720" cy="395966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구성도</a:t>
            </a:r>
            <a:endParaRPr lang="en-US" altLang="ko-KR" dirty="0"/>
          </a:p>
          <a:p>
            <a:r>
              <a:rPr lang="en-US" altLang="ko-KR" dirty="0"/>
              <a:t>    3-1. </a:t>
            </a:r>
            <a:r>
              <a:rPr lang="ko-KR" altLang="en-US" dirty="0"/>
              <a:t>하드웨어 및 외관</a:t>
            </a:r>
            <a:endParaRPr lang="en-US" altLang="ko-KR" dirty="0"/>
          </a:p>
          <a:p>
            <a:r>
              <a:rPr lang="en-US" altLang="ko-KR" dirty="0"/>
              <a:t>    3-2 </a:t>
            </a:r>
            <a:r>
              <a:rPr lang="ko-KR" altLang="en-US" dirty="0"/>
              <a:t> 소프트웨어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현재 진행상황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앞으로 남아 있는 것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8614E7-5B0A-47E9-8BB9-F36BFAE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338" y="685800"/>
            <a:ext cx="5211762" cy="5172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27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70417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61C8-E83D-41B4-8E0D-B09260FE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69D8-AFCD-4DE3-B8F8-08189CD1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1800" dirty="0"/>
              <a:t>■  스마트 미러</a:t>
            </a:r>
            <a:r>
              <a:rPr lang="en-US" altLang="ko-KR" sz="1800" dirty="0"/>
              <a:t>(Smart Mirror)</a:t>
            </a:r>
            <a:r>
              <a:rPr lang="ko-KR" altLang="en-US" sz="1800" dirty="0"/>
              <a:t>란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거울과 디스플레이의 결합으로 사용자가 접근하면 근접센서가 반응을 하여 원하는 정보를 보여주는 차세대 디스플레이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   입니다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평상시 거울 </a:t>
            </a:r>
            <a:r>
              <a:rPr lang="en-US" altLang="ko-KR" sz="1800" dirty="0"/>
              <a:t>–&gt; </a:t>
            </a:r>
            <a:r>
              <a:rPr lang="ko-KR" altLang="en-US" sz="1800" dirty="0"/>
              <a:t>인터페이스 화면 </a:t>
            </a:r>
            <a:r>
              <a:rPr lang="en-US" altLang="ko-KR" sz="1800" dirty="0"/>
              <a:t>–&gt; </a:t>
            </a:r>
            <a:r>
              <a:rPr lang="ko-KR" altLang="en-US" sz="1800" dirty="0"/>
              <a:t>여러 가지 기능 </a:t>
            </a:r>
            <a:r>
              <a:rPr lang="en-US" altLang="ko-KR" sz="1800" dirty="0"/>
              <a:t>–&gt; </a:t>
            </a:r>
            <a:r>
              <a:rPr lang="ko-KR" altLang="en-US" sz="1800" dirty="0"/>
              <a:t>사물인터넷 디바이스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■  스마트 미러 동향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1. CES 2016 </a:t>
            </a:r>
            <a:r>
              <a:rPr lang="ko-KR" altLang="en-US" sz="1800" dirty="0"/>
              <a:t>박람회 </a:t>
            </a:r>
            <a:r>
              <a:rPr lang="en-US" altLang="ko-KR" sz="1800" dirty="0"/>
              <a:t>–&gt; </a:t>
            </a:r>
            <a:r>
              <a:rPr lang="ko-KR" altLang="en-US" sz="1800" dirty="0"/>
              <a:t>스마트 미러 업체 </a:t>
            </a:r>
            <a:r>
              <a:rPr lang="en-US" altLang="ko-KR" sz="1800" dirty="0"/>
              <a:t>–&gt; </a:t>
            </a:r>
            <a:r>
              <a:rPr lang="ko-KR" altLang="en-US" sz="1800" dirty="0"/>
              <a:t>획기적인 기술력 발표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2. </a:t>
            </a:r>
            <a:r>
              <a:rPr lang="ko-KR" altLang="en-US" sz="1800" dirty="0"/>
              <a:t>음성인식</a:t>
            </a:r>
            <a:r>
              <a:rPr lang="en-US" altLang="ko-KR" sz="1800" dirty="0"/>
              <a:t>, </a:t>
            </a:r>
            <a:r>
              <a:rPr lang="ko-KR" altLang="en-US" sz="1800" dirty="0"/>
              <a:t>모션 인식</a:t>
            </a:r>
            <a:r>
              <a:rPr lang="en-US" altLang="ko-KR" sz="1800" dirty="0"/>
              <a:t>, </a:t>
            </a:r>
            <a:r>
              <a:rPr lang="ko-KR" altLang="en-US" sz="1800" dirty="0"/>
              <a:t>터치 기술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3. </a:t>
            </a:r>
            <a:r>
              <a:rPr lang="ko-KR" altLang="en-US" sz="1800" dirty="0"/>
              <a:t>디스플레이의 역할로 여러 분야에 적용 활용 예시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</a:p>
          <a:p>
            <a:pPr marL="0" indent="0">
              <a:buNone/>
            </a:pPr>
            <a:r>
              <a:rPr lang="en-US" altLang="ko-KR" dirty="0"/>
              <a:t>			           </a:t>
            </a:r>
          </a:p>
          <a:p>
            <a:pPr marL="0" indent="0">
              <a:buNone/>
            </a:pPr>
            <a:r>
              <a:rPr lang="en-US" altLang="ko-KR" sz="1800" dirty="0"/>
              <a:t>                                                                            &lt;</a:t>
            </a:r>
            <a:r>
              <a:rPr lang="ko-KR" altLang="en-US" sz="1800" dirty="0"/>
              <a:t>스마트 미러 기술 제품 시장 규모</a:t>
            </a:r>
            <a:r>
              <a:rPr lang="en-US" altLang="ko-KR" sz="1800" dirty="0"/>
              <a:t>&gt;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19B52-DE1E-4CEA-9287-34DEEF02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24" y="3663379"/>
            <a:ext cx="5476351" cy="26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16EA15-3956-4718-9B2A-606B032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4D7CF-9510-4ABD-B997-7214E0A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2"/>
            <a:ext cx="0" cy="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63346-46CD-45F4-81EC-095FE9C4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23" y="1930945"/>
            <a:ext cx="0" cy="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59F66A-B8C1-43E8-AE02-0B9851B8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60" y="1366469"/>
            <a:ext cx="0" cy="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CE3EE-6793-4BB5-A640-2930D516B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337" y="1616497"/>
            <a:ext cx="0" cy="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5C99A5-581B-43F6-A859-A5C5970F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16" y="840483"/>
            <a:ext cx="4114571" cy="23212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8A070D-8DE3-4ED9-BEE9-D621F0D0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853" y="840483"/>
            <a:ext cx="4114571" cy="23212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5E4B62-E8FA-4E6A-8D6E-391E82B22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45" y="3776191"/>
            <a:ext cx="4141442" cy="23212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693244-C23C-4A26-A039-0C1EF98D2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852" y="3776191"/>
            <a:ext cx="4114571" cy="232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73C7D0-ADD3-4139-A3C8-6FB122B7546B}"/>
              </a:ext>
            </a:extLst>
          </p:cNvPr>
          <p:cNvSpPr txBox="1"/>
          <p:nvPr/>
        </p:nvSpPr>
        <p:spPr>
          <a:xfrm flipH="1">
            <a:off x="2656273" y="3277096"/>
            <a:ext cx="272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모션 인지 스마트 미러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EACC2-656B-4E84-ADAB-0C422CEFA7F3}"/>
              </a:ext>
            </a:extLst>
          </p:cNvPr>
          <p:cNvSpPr txBox="1"/>
          <p:nvPr/>
        </p:nvSpPr>
        <p:spPr>
          <a:xfrm flipH="1">
            <a:off x="2359709" y="6255329"/>
            <a:ext cx="312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화장실에 장착된 스마트 미러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5088B-2497-443E-82AC-1CC80AD86CA4}"/>
              </a:ext>
            </a:extLst>
          </p:cNvPr>
          <p:cNvSpPr txBox="1"/>
          <p:nvPr/>
        </p:nvSpPr>
        <p:spPr>
          <a:xfrm flipH="1">
            <a:off x="8307429" y="3244334"/>
            <a:ext cx="272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패션 업계 스마트 미러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D70D62-5FFC-44F6-9497-FC66C4B5533F}"/>
              </a:ext>
            </a:extLst>
          </p:cNvPr>
          <p:cNvSpPr txBox="1"/>
          <p:nvPr/>
        </p:nvSpPr>
        <p:spPr>
          <a:xfrm flipH="1">
            <a:off x="8469553" y="6227774"/>
            <a:ext cx="272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화장품 업계 스마트 미러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61C8-E83D-41B4-8E0D-B09260FE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69D8-AFCD-4DE3-B8F8-08189CD1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■  프로젝트 개요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본 프로젝트는 라즈베리 파이 보드를 사용하여 음성 인식 및 안면 인식 기술로 제어하고</a:t>
            </a:r>
            <a:r>
              <a:rPr lang="en-US" altLang="ko-KR" sz="1800" dirty="0"/>
              <a:t>,</a:t>
            </a:r>
          </a:p>
          <a:p>
            <a:pPr marL="0" indent="0">
              <a:buNone/>
            </a:pPr>
            <a:r>
              <a:rPr lang="ko-KR" altLang="en-US" sz="1800" dirty="0"/>
              <a:t>음성 합성 기술로 사용자에게 피드백과 각종 데이터를 </a:t>
            </a:r>
            <a:r>
              <a:rPr lang="en-US" altLang="ko-KR" sz="1800" dirty="0"/>
              <a:t>GUI</a:t>
            </a:r>
            <a:r>
              <a:rPr lang="ko-KR" altLang="en-US" sz="1800" dirty="0"/>
              <a:t>로 제공하는 스마트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미러 개발 및 안면 인식 기술로 프로필에 액세스 할 수 있도록 사용자를 진행을 하였습니다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FCD25-D78F-41FF-88E7-6F9CE0E8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63" y="2571895"/>
            <a:ext cx="9113855" cy="4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167486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61C8-E83D-41B4-8E0D-B09260FE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3141"/>
            <a:ext cx="9601200" cy="5769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일정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69D8-AFCD-4DE3-B8F8-08189CD1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907073"/>
            <a:ext cx="10672187" cy="5817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</a:t>
            </a:r>
          </a:p>
          <a:p>
            <a:pPr marL="0" indent="0">
              <a:buNone/>
            </a:pPr>
            <a:r>
              <a:rPr lang="en-US" altLang="ko-KR" dirty="0"/>
              <a:t>			</a:t>
            </a:r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0DCE2-30B4-4158-B0D9-3AB5109A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4" y="1023601"/>
            <a:ext cx="9971903" cy="55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7657-D6DB-44DE-8D20-506F9006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65" y="2877910"/>
            <a:ext cx="9601200" cy="1102179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17308164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606</Words>
  <Application>Microsoft Office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돋움</vt:lpstr>
      <vt:lpstr>Calibri</vt:lpstr>
      <vt:lpstr>Franklin Gothic Book</vt:lpstr>
      <vt:lpstr>Crop</vt:lpstr>
      <vt:lpstr>SMARTER MIRROR</vt:lpstr>
      <vt:lpstr>Contents</vt:lpstr>
      <vt:lpstr>1. 개요</vt:lpstr>
      <vt:lpstr>1. 개요</vt:lpstr>
      <vt:lpstr>1. 개요</vt:lpstr>
      <vt:lpstr>1. 개요</vt:lpstr>
      <vt:lpstr>2. 일정</vt:lpstr>
      <vt:lpstr>2. 일정</vt:lpstr>
      <vt:lpstr>3. 구성도</vt:lpstr>
      <vt:lpstr>3-1. 하드웨어 및 외관</vt:lpstr>
      <vt:lpstr>3-2. 소프트웨어 구성도</vt:lpstr>
      <vt:lpstr>4. 현재 진행상황</vt:lpstr>
      <vt:lpstr>4. 현재 진행상황</vt:lpstr>
      <vt:lpstr>4. 현재 진행상황</vt:lpstr>
      <vt:lpstr>5. 앞으로 남아 있는 것</vt:lpstr>
      <vt:lpstr>5. 앞으로 남아 있는 것</vt:lpstr>
      <vt:lpstr>6. 부족했던 점</vt:lpstr>
      <vt:lpstr>6. 부족했던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2022-10-14T12:31:49Z</dcterms:created>
  <dcterms:modified xsi:type="dcterms:W3CDTF">2022-10-23T01:37:55Z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